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17"/>
  </p:notesMasterIdLst>
  <p:sldIdLst>
    <p:sldId id="262" r:id="rId5"/>
    <p:sldId id="284" r:id="rId6"/>
    <p:sldId id="285" r:id="rId7"/>
    <p:sldId id="344" r:id="rId8"/>
    <p:sldId id="292" r:id="rId9"/>
    <p:sldId id="348" r:id="rId10"/>
    <p:sldId id="347" r:id="rId11"/>
    <p:sldId id="345" r:id="rId12"/>
    <p:sldId id="294" r:id="rId13"/>
    <p:sldId id="328" r:id="rId14"/>
    <p:sldId id="338" r:id="rId15"/>
    <p:sldId id="34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5555FF"/>
    <a:srgbClr val="0000AB"/>
    <a:srgbClr val="02232C"/>
    <a:srgbClr val="66FF33"/>
    <a:srgbClr val="ADB3BB"/>
    <a:srgbClr val="990099"/>
    <a:srgbClr val="FF33CC"/>
    <a:srgbClr val="FF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8" autoAdjust="0"/>
    <p:restoredTop sz="94660"/>
  </p:normalViewPr>
  <p:slideViewPr>
    <p:cSldViewPr>
      <p:cViewPr varScale="1">
        <p:scale>
          <a:sx n="65" d="100"/>
          <a:sy n="65" d="100"/>
        </p:scale>
        <p:origin x="115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CCAEB-7496-4C12-9A08-526B0D813A46}" type="datetimeFigureOut">
              <a:rPr lang="en-GB" smtClean="0"/>
              <a:pPr/>
              <a:t>30/09/2019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8D4E6-F64F-4999-AC2A-A008E685C04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246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Add in the electronics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8D4E6-F64F-4999-AC2A-A008E685C04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723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Working class</a:t>
            </a:r>
            <a:r>
              <a:rPr lang="en-GB" baseline="0" dirty="0" smtClean="0"/>
              <a:t> in oxford, </a:t>
            </a:r>
            <a:r>
              <a:rPr lang="en-GB" baseline="0" dirty="0" err="1" smtClean="0"/>
              <a:t>brummie</a:t>
            </a:r>
            <a:r>
              <a:rPr lang="en-GB" baseline="0" dirty="0" smtClean="0"/>
              <a:t> accent, </a:t>
            </a:r>
            <a:r>
              <a:rPr lang="en-GB" baseline="0" dirty="0" err="1" smtClean="0"/>
              <a:t>baveria</a:t>
            </a:r>
            <a:r>
              <a:rPr lang="en-GB" baseline="0" dirty="0" smtClean="0"/>
              <a:t> (Germany), first in family to go to university, friends had no idea what my job meant no support, hearing? Where are your children and husband?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8D4E6-F64F-4999-AC2A-A008E685C04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641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Silicon</a:t>
            </a:r>
            <a:r>
              <a:rPr lang="en-GB" baseline="0" dirty="0" smtClean="0"/>
              <a:t> stopping what happens to conductivity – need to go smaller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8D4E6-F64F-4999-AC2A-A008E685C04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729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547AA5-FBB8-4AE9-9C82-B8356A62BDA9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69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a gamble</a:t>
            </a:r>
            <a:r>
              <a:rPr lang="en-GB" baseline="0" dirty="0" smtClean="0"/>
              <a:t> just a risk! Be proactive – working efficiently and planning helps, seize opportunities that arise, work out you want to do, be open to change – circumstances will be change, (e.g. </a:t>
            </a:r>
            <a:r>
              <a:rPr lang="en-GB" baseline="0" dirty="0" err="1" smtClean="0"/>
              <a:t>Brexit</a:t>
            </a:r>
            <a:r>
              <a:rPr lang="en-GB" baseline="0" dirty="0" smtClean="0"/>
              <a:t>, funding, your goals), so be flexible.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E8D4E6-F64F-4999-AC2A-A008E685C04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52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130425"/>
            <a:ext cx="7772400" cy="1470025"/>
          </a:xfrm>
        </p:spPr>
        <p:txBody>
          <a:bodyPr/>
          <a:lstStyle>
            <a:lvl1pPr>
              <a:defRPr sz="32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3886200"/>
            <a:ext cx="640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7AB759-530A-46AC-842F-B07144F002F9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D8A0A-4898-40BF-9009-4DA7E611EAC1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FF8105-8845-4543-9ED8-9E57E8E42CB7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FF8E4D-CDF4-4B1F-BD52-35BFB528DB87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56792"/>
            <a:ext cx="2057400" cy="4569371"/>
          </a:xfrm>
        </p:spPr>
        <p:txBody>
          <a:bodyPr vert="eaVert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56792"/>
            <a:ext cx="6019800" cy="4569371"/>
          </a:xfrm>
        </p:spPr>
        <p:txBody>
          <a:bodyPr vert="eaVert"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7284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8976883-B614-42E6-9595-363FA777B038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284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smtClean="0"/>
              <a:t>Dr Jessica Louise Boland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86915344-E335-44E9-ACDC-CB4826450486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838" y="6503988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E65FA-9666-48AB-845D-C0EA1011B0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4234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CFDF4-9A41-429B-84B0-8B5869EE18BD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8447-63B2-409C-AD77-0CFC5CC64D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2339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25C3-6381-4C33-AE93-52441E41BBDA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095A1-592A-499B-BC0D-33D3283A2F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2173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4DE3-55C3-4858-9DB7-479900A3634B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02904-BFE0-4B24-AD07-09F209823A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8693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06A6-1918-4A41-AA7F-259E0D794DFC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F59C6-F1D9-4899-AFAB-74A899C48C1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9776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EA244-42EE-423A-A660-B524567B81E0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F438-BEB3-402D-B523-4837691BE4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710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6DD0-8DDD-4D3B-ACA5-69C330B7652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77D88-ECFA-45EE-85E4-3D73B92F39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959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58CB-F5D5-43B8-A38A-4A3DDE7F6FD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4AFA4-05EA-4417-8774-74F8D870F9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716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80" y="1268760"/>
            <a:ext cx="5842992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492896"/>
            <a:ext cx="8229600" cy="36332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2B6232-AB33-4513-9527-F98CEC472D23}" type="datetimeFigureOut">
              <a:rPr lang="en-GB" smtClean="0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8A139-7ABE-46A1-B082-C2C77667394C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7DFBF-B317-40A6-A5C9-1280AB72D2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0113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E6E0-4DDE-40B2-BA76-C426DA54201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9848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28D68-D140-4247-9D61-EE17EFBC1F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3809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838" y="6503988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B02C7-E43B-46BC-A20B-38AA1C6866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5879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CFDF4-9A41-429B-84B0-8B5869EE18BD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5F189-8A67-4D70-A3EE-5CC4861EBB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450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25C3-6381-4C33-AE93-52441E41BBDA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5CB85-8C20-4F41-AB14-BDA83C4E59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9872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4DE3-55C3-4858-9DB7-479900A3634B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0CA3C-4308-4901-96EF-591EAAA185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6458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06A6-1918-4A41-AA7F-259E0D794DFC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FBCD-F019-4575-933B-39DC6DC048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3466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EA244-42EE-423A-A660-B524567B81E0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3A995-1DE8-41ED-BF52-436304F5CF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676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6DD0-8DDD-4D3B-ACA5-69C330B7652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8C49D-492E-4BFB-8B92-D415E5B8D9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11252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5CD916-7149-4247-856D-87DAB39295C7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ACF840-035C-411F-BA81-AF7A8ED78138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58CB-F5D5-43B8-A38A-4A3DDE7F6FD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DEBB5-BBC2-476A-BD33-ED953047CA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17939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B9E88-F769-4095-8FE5-81175DB6859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8056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64ECB-DABC-4439-9BC5-AD244FB0394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1637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7891A-2C6F-4A9C-8FD4-0D0E476629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2084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98838" y="6503988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FE91D-092D-4697-9E54-7093A00A276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97931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CFDF4-9A41-429B-84B0-8B5869EE18BD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6D977-5837-4481-BA40-59BDFE4CD2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1160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7225C3-6381-4C33-AE93-52441E41BBDA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F175E-D4A2-47CF-BD9F-109AA596E7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876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4DE3-55C3-4858-9DB7-479900A3634B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2D22D-BF00-4471-A231-9BB86065B5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7192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006A6-1918-4A41-AA7F-259E0D794DFC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5D2F5-705E-4FAB-A528-C31186816BC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3991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EA244-42EE-423A-A660-B524567B81E0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AE938-FE32-4A52-A254-C123E5E233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848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80" y="1268760"/>
            <a:ext cx="5842992" cy="1143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2492896"/>
            <a:ext cx="4038600" cy="3633267"/>
          </a:xfrm>
        </p:spPr>
        <p:txBody>
          <a:bodyPr/>
          <a:lstStyle>
            <a:lvl1pPr>
              <a:defRPr sz="2800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536" y="2492896"/>
            <a:ext cx="4038600" cy="36332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09641-23CB-4E80-A5B0-5F03D2E94610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FA264-F771-4264-8DF0-4BB7F0DA3C69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646DD0-8DDD-4D3B-ACA5-69C330B7652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89190-65B5-497F-BD41-0239A010D9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72355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358CB-F5D5-43B8-A38A-4A3DDE7F6FD6}" type="datetime2">
              <a:rPr lang="en-GB"/>
              <a:pPr>
                <a:defRPr/>
              </a:pPr>
              <a:t>Monday, 30 September 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6D482-7B8D-4A8E-A9D9-1322625990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23118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F4D58-5B50-4D7D-B12E-DA3EFE4E84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9320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B3855-D84C-41D3-BC86-3A927505E3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710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Saturday, November 2,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Jessica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451BB-A41F-4318-9E07-FD98100FCF5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1042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880" y="1268760"/>
            <a:ext cx="5842992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880" y="2348880"/>
            <a:ext cx="4040188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068959"/>
            <a:ext cx="4040188" cy="305720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2344" y="2348880"/>
            <a:ext cx="4041775" cy="63976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3361" y="3068960"/>
            <a:ext cx="4041775" cy="3057202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9A4E03-F40B-4399-AC2E-A4C6E9D600B3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92BDDC-0BFC-44A0-A4BA-47C3E99EB1AA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E8F7DA-80EC-4CF7-AB7B-078F533B953B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E6293-7DA2-4D9E-8605-5715E69AF2C7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AE269B-21F6-4A71-848B-6E891C314B78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89173-A1D5-421E-B384-2A426DF314C2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86830"/>
            <a:ext cx="3008313" cy="116205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6752"/>
            <a:ext cx="5111750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9648B1-3911-4AC2-8E3A-DF4A70CC86E7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3D388-5704-4C64-A883-D899E8570667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AAA9A3-945F-42AF-BCAE-8459AEA58868}" type="datetimeFigureOut">
              <a:rPr lang="en-GB"/>
              <a:pPr/>
              <a:t>30/09/2019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4E2F5-7E8D-47B8-82FB-3832A72B6BDB}" type="slidenum">
              <a:rPr lang="en-GB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7544" y="1268760"/>
            <a:ext cx="584299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492896"/>
            <a:ext cx="8229600" cy="363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3689" y="649287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456A7D1D-6254-4063-974C-6A2AE04E4B91}" type="datetimeFigureOut">
              <a:rPr lang="en-GB" smtClean="0"/>
              <a:pPr/>
              <a:t>30/09/2019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5699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GB" dirty="0" smtClean="0"/>
              <a:t>Dr Jessica Louise Boland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4089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fld id="{26878614-5F41-4702-8E44-D9C8B2874F5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25613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Tuesday, 06 February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8838" y="64468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Dr. Jessica Louise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>
              <a:defRPr/>
            </a:pPr>
            <a:fld id="{6CA4B820-92D9-4348-96EE-3D6898E8F20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12437" r="7446" b="30380"/>
          <a:stretch>
            <a:fillRect/>
          </a:stretch>
        </p:blipFill>
        <p:spPr bwMode="auto">
          <a:xfrm>
            <a:off x="0" y="6419850"/>
            <a:ext cx="15636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039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25613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Tuesday, 06 February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8838" y="64468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Dr. Jessica Louise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>
              <a:defRPr/>
            </a:pPr>
            <a:fld id="{E26A08A4-8635-4C0D-A5BD-C961EA4723A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3123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smtClean="0"/>
              <a:t>Click to edit Master text styles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  <a:endParaRPr lang="en-GB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25613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/>
              <a:t>Tuesday, 06 February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98838" y="644683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Dr. Jessica Louise Boland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4683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>
              <a:defRPr/>
            </a:pPr>
            <a:fld id="{5ABA3E72-3107-4D23-8746-01AE691522E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31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" t="12437" r="7446" b="30380"/>
          <a:stretch>
            <a:fillRect/>
          </a:stretch>
        </p:blipFill>
        <p:spPr bwMode="auto">
          <a:xfrm>
            <a:off x="0" y="6419850"/>
            <a:ext cx="156368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7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n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36.png"/><Relationship Id="rId2" Type="http://schemas.openxmlformats.org/officeDocument/2006/relationships/video" Target="file:///C:\Users\x62081jb\Pictures\VIDEO0003.mov" TargetMode="External"/><Relationship Id="rId1" Type="http://schemas.openxmlformats.org/officeDocument/2006/relationships/video" Target="https://www.youtube.com/embed/ju5LcdvXamU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22312" y="1"/>
            <a:ext cx="9274224" cy="7101408"/>
            <a:chOff x="0" y="-28575"/>
            <a:chExt cx="9274224" cy="6886575"/>
          </a:xfrm>
          <a:solidFill>
            <a:schemeClr val="tx1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0A87B1-09DF-4E8C-96E9-F7EFCACE43EC}"/>
                </a:ext>
              </a:extLst>
            </p:cNvPr>
            <p:cNvSpPr/>
            <p:nvPr/>
          </p:nvSpPr>
          <p:spPr bwMode="auto">
            <a:xfrm>
              <a:off x="0" y="-28575"/>
              <a:ext cx="3707904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7" descr="Image result for nanowires">
              <a:extLst>
                <a:ext uri="{FF2B5EF4-FFF2-40B4-BE49-F238E27FC236}">
                  <a16:creationId xmlns:a16="http://schemas.microsoft.com/office/drawing/2014/main" id="{408DDD3D-C19A-4E7A-A694-5D7A198638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1" r="25790"/>
            <a:stretch/>
          </p:blipFill>
          <p:spPr bwMode="auto">
            <a:xfrm>
              <a:off x="3707904" y="-28575"/>
              <a:ext cx="5566320" cy="68865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2312" y="1052736"/>
            <a:ext cx="676875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Swinging through STEM</a:t>
            </a:r>
            <a:endParaRPr kumimoji="0" lang="en-GB" sz="44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white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i="1" noProof="0" dirty="0" smtClean="0">
                <a:solidFill>
                  <a:prstClr val="white"/>
                </a:solidFill>
              </a:rPr>
              <a:t>From physics to engineering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79512" y="5206817"/>
            <a:ext cx="6821487" cy="18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Dr Jessica Louise Boland 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Lecturer in Functional Materials and Devices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charset="0"/>
              </a:rPr>
              <a:t>University of Manchester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dirty="0">
              <a:solidFill>
                <a:prstClr val="white"/>
              </a:solidFill>
              <a:cs typeface="Arial" charset="0"/>
            </a:endParaRP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188441" y="1989717"/>
            <a:ext cx="6558607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dot"/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5314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435E5F-0EB5-4F83-8DA1-0E328FE8CEFF}" type="datetime2">
              <a:rPr lang="en-GB" altLang="en-US" smtClean="0">
                <a:solidFill>
                  <a:srgbClr val="FFFFFF"/>
                </a:solidFill>
              </a:rPr>
              <a:pPr/>
              <a:t>Monday, 30 September 2019</a:t>
            </a:fld>
            <a:endParaRPr lang="en-GB" altLang="en-US" smtClean="0">
              <a:solidFill>
                <a:srgbClr val="FFFFFF"/>
              </a:solidFill>
            </a:endParaRPr>
          </a:p>
        </p:txBody>
      </p:sp>
      <p:sp>
        <p:nvSpPr>
          <p:cNvPr id="6349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smtClean="0">
                <a:solidFill>
                  <a:srgbClr val="FFFFFF"/>
                </a:solidFill>
              </a:rPr>
              <a:t>Jessica Boland</a:t>
            </a:r>
            <a:endParaRPr lang="en-GB" altLang="en-US" sz="1200" smtClean="0">
              <a:solidFill>
                <a:srgbClr val="FFFFFF"/>
              </a:solidFill>
            </a:endParaRPr>
          </a:p>
        </p:txBody>
      </p:sp>
      <p:sp>
        <p:nvSpPr>
          <p:cNvPr id="634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C60DF97-7A76-4F9F-BA22-B89312A298A5}" type="slidenum">
              <a:rPr lang="en-GB" altLang="en-US" sz="1200" smtClean="0">
                <a:solidFill>
                  <a:srgbClr val="FFFFFF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200" smtClean="0">
              <a:solidFill>
                <a:srgbClr val="FFFFFF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27075" y="234632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700" y="757238"/>
            <a:ext cx="8574088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496" name="Group 5"/>
          <p:cNvGrpSpPr>
            <a:grpSpLocks/>
          </p:cNvGrpSpPr>
          <p:nvPr/>
        </p:nvGrpSpPr>
        <p:grpSpPr bwMode="auto">
          <a:xfrm>
            <a:off x="858838" y="1157288"/>
            <a:ext cx="7370762" cy="4137025"/>
            <a:chOff x="859428" y="1158081"/>
            <a:chExt cx="6132239" cy="3327904"/>
          </a:xfrm>
        </p:grpSpPr>
        <p:pic>
          <p:nvPicPr>
            <p:cNvPr id="63502" name="Picture 2" descr="visible light - How do I see things of the bright room ...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96"/>
            <a:stretch>
              <a:fillRect/>
            </a:stretch>
          </p:blipFill>
          <p:spPr bwMode="auto">
            <a:xfrm flipH="1">
              <a:off x="859428" y="1158081"/>
              <a:ext cx="2923585" cy="1960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3" name="Grafik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93" b="35858"/>
            <a:stretch>
              <a:fillRect/>
            </a:stretch>
          </p:blipFill>
          <p:spPr bwMode="auto">
            <a:xfrm rot="1482905">
              <a:off x="3012956" y="2344549"/>
              <a:ext cx="3978711" cy="2141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1800000">
              <a:off x="3096777" y="2027729"/>
              <a:ext cx="165093" cy="141493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00206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63497" name="TextBox 74"/>
          <p:cNvSpPr txBox="1">
            <a:spLocks noChangeArrowheads="1"/>
          </p:cNvSpPr>
          <p:nvPr/>
        </p:nvSpPr>
        <p:spPr bwMode="auto">
          <a:xfrm>
            <a:off x="-596900" y="2379663"/>
            <a:ext cx="3803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Laser</a:t>
            </a:r>
          </a:p>
        </p:txBody>
      </p:sp>
      <p:sp>
        <p:nvSpPr>
          <p:cNvPr id="63498" name="TextBox 74"/>
          <p:cNvSpPr txBox="1">
            <a:spLocks noChangeArrowheads="1"/>
          </p:cNvSpPr>
          <p:nvPr/>
        </p:nvSpPr>
        <p:spPr bwMode="auto">
          <a:xfrm>
            <a:off x="4373563" y="2732088"/>
            <a:ext cx="3802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FFFFF"/>
                </a:solidFill>
                <a:latin typeface="Arial" panose="020B0604020202020204" pitchFamily="34" charset="0"/>
              </a:rPr>
              <a:t>Terahertz Radiation</a:t>
            </a:r>
          </a:p>
        </p:txBody>
      </p:sp>
      <p:pic>
        <p:nvPicPr>
          <p:cNvPr id="63499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" t="25821" r="66370" b="20119"/>
          <a:stretch>
            <a:fillRect/>
          </a:stretch>
        </p:blipFill>
        <p:spPr bwMode="auto">
          <a:xfrm>
            <a:off x="-27132" y="-33402"/>
            <a:ext cx="5103813" cy="2455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8" t="30151" r="66573" b="20210"/>
          <a:stretch>
            <a:fillRect/>
          </a:stretch>
        </p:blipFill>
        <p:spPr bwMode="auto">
          <a:xfrm>
            <a:off x="4679806" y="-23834"/>
            <a:ext cx="4456112" cy="25542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01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" t="18469" r="66592" b="20976"/>
          <a:stretch>
            <a:fillRect/>
          </a:stretch>
        </p:blipFill>
        <p:spPr bwMode="auto">
          <a:xfrm>
            <a:off x="-3689" y="2141727"/>
            <a:ext cx="9144000" cy="46767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65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ble light - How do I see things of the bright room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" t="3806" r="9103" b="9911"/>
          <a:stretch/>
        </p:blipFill>
        <p:spPr>
          <a:xfrm rot="12690354">
            <a:off x="499910" y="1688072"/>
            <a:ext cx="8072172" cy="5707903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251520" y="5589240"/>
            <a:ext cx="9036496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Subscribe to</a:t>
            </a:r>
            <a:r>
              <a:rPr kumimoji="0" lang="en-GB" altLang="en-US" sz="2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0" lang="en-GB" altLang="en-US" sz="20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SignScience</a:t>
            </a:r>
            <a:r>
              <a:rPr kumimoji="0" lang="en-GB" altLang="en-US" sz="2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kumimoji="0" lang="en-GB" altLang="en-US" sz="200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Youtube</a:t>
            </a:r>
            <a:r>
              <a:rPr kumimoji="0" lang="en-GB" altLang="en-US" sz="200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channel for more BSL signs and download the BSL Education App from Scottish Sensory Centre!</a:t>
            </a:r>
            <a:endParaRPr kumimoji="0" lang="en-GB" altLang="en-US" sz="2000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51520" y="2676847"/>
            <a:ext cx="9048751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now for my favourite science sign…</a:t>
            </a:r>
          </a:p>
          <a:p>
            <a:pPr algn="ctr" eaLnBrk="1" hangingPunct="1"/>
            <a:endParaRPr lang="en-GB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alt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LASER!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30293" y="476672"/>
            <a:ext cx="9048751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GB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Follow your passion: promoting accessibility in STEM</a:t>
            </a:r>
            <a:endParaRPr lang="en-GB" alt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/>
          <p:cNvCxnSpPr/>
          <p:nvPr/>
        </p:nvCxnSpPr>
        <p:spPr>
          <a:xfrm>
            <a:off x="727075" y="2346325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266700" y="757238"/>
            <a:ext cx="8574088" cy="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547664" y="763742"/>
            <a:ext cx="873918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</a:rPr>
              <a:t>Be proactive </a:t>
            </a: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Take risks (fail</a:t>
            </a:r>
            <a:r>
              <a:rPr kumimoji="0" lang="en-US" sz="3600" b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fast!)</a:t>
            </a:r>
            <a:endParaRPr kumimoji="0" lang="en-US" sz="3600" b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</a:rPr>
              <a:t>Be open to change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dirty="0" smtClean="0">
                <a:solidFill>
                  <a:prstClr val="white"/>
                </a:solidFill>
              </a:rPr>
              <a:t>Remember to enjoy yourself! </a:t>
            </a:r>
            <a:endParaRPr lang="en-US" sz="3600" dirty="0">
              <a:solidFill>
                <a:prstClr val="white"/>
              </a:solidFill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600" b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365104"/>
            <a:ext cx="9396536" cy="24928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12576" y="3789040"/>
            <a:ext cx="10634272" cy="367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6512" y="1628329"/>
            <a:ext cx="9476499" cy="5284025"/>
            <a:chOff x="-36512" y="-27384"/>
            <a:chExt cx="9476499" cy="52840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50"/>
            <a:stretch/>
          </p:blipFill>
          <p:spPr>
            <a:xfrm>
              <a:off x="6801297" y="3067810"/>
              <a:ext cx="2378074" cy="2075608"/>
            </a:xfrm>
            <a:prstGeom prst="rect">
              <a:avLst/>
            </a:prstGeom>
          </p:spPr>
        </p:pic>
        <p:pic>
          <p:nvPicPr>
            <p:cNvPr id="29698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50"/>
            <a:stretch>
              <a:fillRect/>
            </a:stretch>
          </p:blipFill>
          <p:spPr bwMode="auto">
            <a:xfrm>
              <a:off x="0" y="0"/>
              <a:ext cx="2554288" cy="188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9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4"/>
            <a:stretch>
              <a:fillRect/>
            </a:stretch>
          </p:blipFill>
          <p:spPr bwMode="auto">
            <a:xfrm>
              <a:off x="2300288" y="0"/>
              <a:ext cx="2649537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t="6980" r="14943" b="8678"/>
            <a:stretch/>
          </p:blipFill>
          <p:spPr bwMode="auto">
            <a:xfrm>
              <a:off x="4503738" y="-27384"/>
              <a:ext cx="2329660" cy="174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8" y="1698625"/>
              <a:ext cx="2554288" cy="191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2" r="12328"/>
            <a:stretch>
              <a:fillRect/>
            </a:stretch>
          </p:blipFill>
          <p:spPr bwMode="auto">
            <a:xfrm>
              <a:off x="2287588" y="1695450"/>
              <a:ext cx="2354262" cy="192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225" y="3433763"/>
              <a:ext cx="2320925" cy="173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2" r="2174" b="14986"/>
            <a:stretch/>
          </p:blipFill>
          <p:spPr bwMode="auto">
            <a:xfrm>
              <a:off x="2292109" y="3436938"/>
              <a:ext cx="2419350" cy="179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 t="3347" r="12231" b="10933"/>
            <a:stretch/>
          </p:blipFill>
          <p:spPr bwMode="auto">
            <a:xfrm>
              <a:off x="6841335" y="-27384"/>
              <a:ext cx="2329653" cy="184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95450"/>
              <a:ext cx="2589213" cy="174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3" t="5830" r="5209" b="32425"/>
            <a:stretch>
              <a:fillRect/>
            </a:stretch>
          </p:blipFill>
          <p:spPr bwMode="auto">
            <a:xfrm>
              <a:off x="6853340" y="1683211"/>
              <a:ext cx="2327172" cy="178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48" r="16542" b="21387"/>
            <a:stretch/>
          </p:blipFill>
          <p:spPr bwMode="auto">
            <a:xfrm>
              <a:off x="4516438" y="3422650"/>
              <a:ext cx="2359818" cy="181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32855" y="1430338"/>
              <a:ext cx="9212226" cy="28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700" name="TextBox 6"/>
            <p:cNvSpPr txBox="1">
              <a:spLocks noChangeArrowheads="1"/>
            </p:cNvSpPr>
            <p:nvPr/>
          </p:nvSpPr>
          <p:spPr bwMode="auto">
            <a:xfrm>
              <a:off x="586581" y="1447267"/>
              <a:ext cx="128428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Brian Cox</a:t>
              </a:r>
            </a:p>
          </p:txBody>
        </p:sp>
        <p:sp>
          <p:nvSpPr>
            <p:cNvPr id="29701" name="TextBox 7"/>
            <p:cNvSpPr txBox="1">
              <a:spLocks noChangeArrowheads="1"/>
            </p:cNvSpPr>
            <p:nvPr/>
          </p:nvSpPr>
          <p:spPr bwMode="auto">
            <a:xfrm>
              <a:off x="2521967" y="1444552"/>
              <a:ext cx="1866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James Cameron</a:t>
              </a:r>
            </a:p>
          </p:txBody>
        </p:sp>
        <p:sp>
          <p:nvSpPr>
            <p:cNvPr id="29705" name="TextBox 13"/>
            <p:cNvSpPr txBox="1">
              <a:spLocks noChangeArrowheads="1"/>
            </p:cNvSpPr>
            <p:nvPr/>
          </p:nvSpPr>
          <p:spPr bwMode="auto">
            <a:xfrm>
              <a:off x="4879974" y="1434591"/>
              <a:ext cx="1608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Angela Merkel</a:t>
              </a:r>
            </a:p>
          </p:txBody>
        </p:sp>
        <p:sp>
          <p:nvSpPr>
            <p:cNvPr id="29729" name="TextBox 22"/>
            <p:cNvSpPr txBox="1">
              <a:spLocks noChangeArrowheads="1"/>
            </p:cNvSpPr>
            <p:nvPr/>
          </p:nvSpPr>
          <p:spPr bwMode="auto">
            <a:xfrm>
              <a:off x="7108876" y="1412776"/>
              <a:ext cx="2243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Rowan Atkinson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36512" y="3231558"/>
              <a:ext cx="9212226" cy="28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7263" y="3166554"/>
              <a:ext cx="9332724" cy="373023"/>
              <a:chOff x="233984" y="540582"/>
              <a:chExt cx="9332724" cy="373023"/>
            </a:xfrm>
          </p:grpSpPr>
          <p:sp>
            <p:nvSpPr>
              <p:cNvPr id="29707" name="TextBox 15"/>
              <p:cNvSpPr txBox="1">
                <a:spLocks noChangeArrowheads="1"/>
              </p:cNvSpPr>
              <p:nvPr/>
            </p:nvSpPr>
            <p:spPr bwMode="auto">
              <a:xfrm>
                <a:off x="233984" y="540582"/>
                <a:ext cx="2397126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Sir Tim Berners-Lee</a:t>
                </a:r>
              </a:p>
            </p:txBody>
          </p:sp>
          <p:sp>
            <p:nvSpPr>
              <p:cNvPr id="29709" name="TextBox 17"/>
              <p:cNvSpPr txBox="1">
                <a:spLocks noChangeArrowheads="1"/>
              </p:cNvSpPr>
              <p:nvPr/>
            </p:nvSpPr>
            <p:spPr bwMode="auto">
              <a:xfrm>
                <a:off x="2803300" y="552882"/>
                <a:ext cx="12858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Brian May</a:t>
                </a:r>
              </a:p>
            </p:txBody>
          </p:sp>
          <p:sp>
            <p:nvSpPr>
              <p:cNvPr id="29727" name="TextBox 20"/>
              <p:cNvSpPr txBox="1">
                <a:spLocks noChangeArrowheads="1"/>
              </p:cNvSpPr>
              <p:nvPr/>
            </p:nvSpPr>
            <p:spPr bwMode="auto">
              <a:xfrm>
                <a:off x="5024196" y="575468"/>
                <a:ext cx="1681163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Mayim</a:t>
                </a: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Bailik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719" name="TextBox 47"/>
              <p:cNvSpPr txBox="1">
                <a:spLocks noChangeArrowheads="1"/>
              </p:cNvSpPr>
              <p:nvPr/>
            </p:nvSpPr>
            <p:spPr bwMode="auto">
              <a:xfrm>
                <a:off x="7144183" y="552882"/>
                <a:ext cx="242252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Donald Sutherland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-14288" y="4869631"/>
              <a:ext cx="9212226" cy="387010"/>
              <a:chOff x="105346" y="5458138"/>
              <a:chExt cx="9212226" cy="38701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05346" y="5558092"/>
                <a:ext cx="9212226" cy="287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721" name="TextBox 27"/>
              <p:cNvSpPr txBox="1">
                <a:spLocks noChangeArrowheads="1"/>
              </p:cNvSpPr>
              <p:nvPr/>
            </p:nvSpPr>
            <p:spPr bwMode="auto">
              <a:xfrm>
                <a:off x="226218" y="5458138"/>
                <a:ext cx="1824038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Morgan Freeman</a:t>
                </a:r>
              </a:p>
            </p:txBody>
          </p:sp>
          <p:sp>
            <p:nvSpPr>
              <p:cNvPr id="29725" name="TextBox 43"/>
              <p:cNvSpPr txBox="1">
                <a:spLocks noChangeArrowheads="1"/>
              </p:cNvSpPr>
              <p:nvPr/>
            </p:nvSpPr>
            <p:spPr bwMode="auto">
              <a:xfrm>
                <a:off x="2692400" y="5480512"/>
                <a:ext cx="1824038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Lisa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Kudrow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29713" name="TextBox 33"/>
              <p:cNvSpPr txBox="1">
                <a:spLocks noChangeArrowheads="1"/>
              </p:cNvSpPr>
              <p:nvPr/>
            </p:nvSpPr>
            <p:spPr bwMode="auto">
              <a:xfrm>
                <a:off x="4973860" y="5507011"/>
                <a:ext cx="164147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Dara O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Briain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" name="TextBox 33"/>
              <p:cNvSpPr txBox="1">
                <a:spLocks noChangeArrowheads="1"/>
              </p:cNvSpPr>
              <p:nvPr/>
            </p:nvSpPr>
            <p:spPr bwMode="auto">
              <a:xfrm>
                <a:off x="7308304" y="5479570"/>
                <a:ext cx="164147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Britney</a:t>
                </a:r>
                <a:r>
                  <a:rPr kumimoji="0" lang="en-GB" altLang="en-US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+mn-cs"/>
                  </a:rPr>
                  <a:t> Spears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46844" y="32147"/>
            <a:ext cx="8739187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050" b="1" dirty="0">
              <a:solidFill>
                <a:prstClr val="white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i="1" noProof="0" dirty="0" smtClean="0">
                <a:solidFill>
                  <a:prstClr val="white"/>
                </a:solidFill>
              </a:rPr>
              <a:t>Before we get started, which of these famous faces do you think studied science?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129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9654" y="0"/>
            <a:ext cx="9476499" cy="5336729"/>
            <a:chOff x="-36512" y="-27384"/>
            <a:chExt cx="9476499" cy="53367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50"/>
            <a:stretch/>
          </p:blipFill>
          <p:spPr>
            <a:xfrm>
              <a:off x="6801297" y="3067810"/>
              <a:ext cx="2378074" cy="2075608"/>
            </a:xfrm>
            <a:prstGeom prst="rect">
              <a:avLst/>
            </a:prstGeom>
          </p:spPr>
        </p:pic>
        <p:pic>
          <p:nvPicPr>
            <p:cNvPr id="29698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50"/>
            <a:stretch>
              <a:fillRect/>
            </a:stretch>
          </p:blipFill>
          <p:spPr bwMode="auto">
            <a:xfrm>
              <a:off x="0" y="0"/>
              <a:ext cx="2554288" cy="188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99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94"/>
            <a:stretch>
              <a:fillRect/>
            </a:stretch>
          </p:blipFill>
          <p:spPr bwMode="auto">
            <a:xfrm>
              <a:off x="2300288" y="0"/>
              <a:ext cx="2649537" cy="1709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t="6980" r="14943" b="8678"/>
            <a:stretch/>
          </p:blipFill>
          <p:spPr bwMode="auto">
            <a:xfrm>
              <a:off x="4503738" y="-27384"/>
              <a:ext cx="2329660" cy="174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288" y="1698625"/>
              <a:ext cx="2554288" cy="191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8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2" r="12328"/>
            <a:stretch>
              <a:fillRect/>
            </a:stretch>
          </p:blipFill>
          <p:spPr bwMode="auto">
            <a:xfrm>
              <a:off x="2287588" y="1695450"/>
              <a:ext cx="2354262" cy="192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225" y="3433763"/>
              <a:ext cx="2320925" cy="173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42" r="2174" b="14986"/>
            <a:stretch/>
          </p:blipFill>
          <p:spPr bwMode="auto">
            <a:xfrm>
              <a:off x="2292109" y="3436938"/>
              <a:ext cx="2419350" cy="179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8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20" t="3347" r="12231" b="10933"/>
            <a:stretch/>
          </p:blipFill>
          <p:spPr bwMode="auto">
            <a:xfrm>
              <a:off x="6841335" y="-27384"/>
              <a:ext cx="2329653" cy="1844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695450"/>
              <a:ext cx="2589213" cy="174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4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3" t="5830" r="5209" b="32425"/>
            <a:stretch>
              <a:fillRect/>
            </a:stretch>
          </p:blipFill>
          <p:spPr bwMode="auto">
            <a:xfrm>
              <a:off x="6853340" y="1683211"/>
              <a:ext cx="2327172" cy="178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31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7248" r="16542" b="21387"/>
            <a:stretch/>
          </p:blipFill>
          <p:spPr bwMode="auto">
            <a:xfrm>
              <a:off x="4516438" y="3422650"/>
              <a:ext cx="2359818" cy="181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32855" y="1430338"/>
              <a:ext cx="9212226" cy="28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00" name="TextBox 6"/>
            <p:cNvSpPr txBox="1">
              <a:spLocks noChangeArrowheads="1"/>
            </p:cNvSpPr>
            <p:nvPr/>
          </p:nvSpPr>
          <p:spPr bwMode="auto">
            <a:xfrm>
              <a:off x="586581" y="1447267"/>
              <a:ext cx="1284287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rPr>
                <a:t>Brian Cox</a:t>
              </a:r>
            </a:p>
          </p:txBody>
        </p:sp>
        <p:sp>
          <p:nvSpPr>
            <p:cNvPr id="29701" name="TextBox 7"/>
            <p:cNvSpPr txBox="1">
              <a:spLocks noChangeArrowheads="1"/>
            </p:cNvSpPr>
            <p:nvPr/>
          </p:nvSpPr>
          <p:spPr bwMode="auto">
            <a:xfrm>
              <a:off x="2521967" y="1444552"/>
              <a:ext cx="18669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rPr>
                <a:t>James Cameron</a:t>
              </a:r>
            </a:p>
          </p:txBody>
        </p:sp>
        <p:sp>
          <p:nvSpPr>
            <p:cNvPr id="29705" name="TextBox 13"/>
            <p:cNvSpPr txBox="1">
              <a:spLocks noChangeArrowheads="1"/>
            </p:cNvSpPr>
            <p:nvPr/>
          </p:nvSpPr>
          <p:spPr bwMode="auto">
            <a:xfrm>
              <a:off x="4879974" y="1434591"/>
              <a:ext cx="1608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rPr>
                <a:t>Angela Merkel</a:t>
              </a:r>
            </a:p>
          </p:txBody>
        </p:sp>
        <p:sp>
          <p:nvSpPr>
            <p:cNvPr id="29729" name="TextBox 22"/>
            <p:cNvSpPr txBox="1">
              <a:spLocks noChangeArrowheads="1"/>
            </p:cNvSpPr>
            <p:nvPr/>
          </p:nvSpPr>
          <p:spPr bwMode="auto">
            <a:xfrm>
              <a:off x="7108876" y="1412776"/>
              <a:ext cx="2243138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37931725" indent="-37474525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rPr>
                <a:t>Rowan Atkinson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-36512" y="3231558"/>
              <a:ext cx="9212226" cy="287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07263" y="3166554"/>
              <a:ext cx="9332724" cy="373023"/>
              <a:chOff x="233984" y="540582"/>
              <a:chExt cx="9332724" cy="373023"/>
            </a:xfrm>
          </p:grpSpPr>
          <p:sp>
            <p:nvSpPr>
              <p:cNvPr id="29707" name="TextBox 15"/>
              <p:cNvSpPr txBox="1">
                <a:spLocks noChangeArrowheads="1"/>
              </p:cNvSpPr>
              <p:nvPr/>
            </p:nvSpPr>
            <p:spPr bwMode="auto">
              <a:xfrm>
                <a:off x="233984" y="540582"/>
                <a:ext cx="2397126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Sir Tim Berners-Lee</a:t>
                </a:r>
              </a:p>
            </p:txBody>
          </p:sp>
          <p:sp>
            <p:nvSpPr>
              <p:cNvPr id="29709" name="TextBox 17"/>
              <p:cNvSpPr txBox="1">
                <a:spLocks noChangeArrowheads="1"/>
              </p:cNvSpPr>
              <p:nvPr/>
            </p:nvSpPr>
            <p:spPr bwMode="auto">
              <a:xfrm>
                <a:off x="2803300" y="552882"/>
                <a:ext cx="12858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Brian May</a:t>
                </a:r>
              </a:p>
            </p:txBody>
          </p:sp>
          <p:sp>
            <p:nvSpPr>
              <p:cNvPr id="29727" name="TextBox 20"/>
              <p:cNvSpPr txBox="1">
                <a:spLocks noChangeArrowheads="1"/>
              </p:cNvSpPr>
              <p:nvPr/>
            </p:nvSpPr>
            <p:spPr bwMode="auto">
              <a:xfrm>
                <a:off x="5024196" y="575468"/>
                <a:ext cx="1681163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Mayim</a:t>
                </a: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Bailik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endParaRPr>
              </a:p>
            </p:txBody>
          </p:sp>
          <p:sp>
            <p:nvSpPr>
              <p:cNvPr id="29719" name="TextBox 47"/>
              <p:cNvSpPr txBox="1">
                <a:spLocks noChangeArrowheads="1"/>
              </p:cNvSpPr>
              <p:nvPr/>
            </p:nvSpPr>
            <p:spPr bwMode="auto">
              <a:xfrm>
                <a:off x="7144183" y="552882"/>
                <a:ext cx="242252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Donald Sutherland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-14288" y="4918504"/>
              <a:ext cx="9212226" cy="390841"/>
              <a:chOff x="105346" y="5507011"/>
              <a:chExt cx="9212226" cy="390841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05346" y="5558092"/>
                <a:ext cx="9212226" cy="287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21" name="TextBox 27"/>
              <p:cNvSpPr txBox="1">
                <a:spLocks noChangeArrowheads="1"/>
              </p:cNvSpPr>
              <p:nvPr/>
            </p:nvSpPr>
            <p:spPr bwMode="auto">
              <a:xfrm>
                <a:off x="226218" y="5558092"/>
                <a:ext cx="1824038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Morgan Freeman</a:t>
                </a:r>
              </a:p>
            </p:txBody>
          </p:sp>
          <p:sp>
            <p:nvSpPr>
              <p:cNvPr id="29725" name="TextBox 43"/>
              <p:cNvSpPr txBox="1">
                <a:spLocks noChangeArrowheads="1"/>
              </p:cNvSpPr>
              <p:nvPr/>
            </p:nvSpPr>
            <p:spPr bwMode="auto">
              <a:xfrm>
                <a:off x="2692400" y="5552049"/>
                <a:ext cx="1824038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Lisa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Kudrow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endParaRPr>
              </a:p>
            </p:txBody>
          </p:sp>
          <p:sp>
            <p:nvSpPr>
              <p:cNvPr id="29713" name="TextBox 33"/>
              <p:cNvSpPr txBox="1">
                <a:spLocks noChangeArrowheads="1"/>
              </p:cNvSpPr>
              <p:nvPr/>
            </p:nvSpPr>
            <p:spPr bwMode="auto">
              <a:xfrm>
                <a:off x="4973860" y="5507011"/>
                <a:ext cx="164147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Dara O </a:t>
                </a:r>
                <a:r>
                  <a:rPr kumimoji="0" lang="en-GB" altLang="en-US" sz="16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Briain</a:t>
                </a:r>
                <a:endPara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itchFamily="34" charset="0"/>
                </a:endParaRPr>
              </a:p>
            </p:txBody>
          </p:sp>
          <p:sp>
            <p:nvSpPr>
              <p:cNvPr id="42" name="TextBox 33"/>
              <p:cNvSpPr txBox="1">
                <a:spLocks noChangeArrowheads="1"/>
              </p:cNvSpPr>
              <p:nvPr/>
            </p:nvSpPr>
            <p:spPr bwMode="auto">
              <a:xfrm>
                <a:off x="7308304" y="5559715"/>
                <a:ext cx="1641475" cy="338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37931725" indent="-37474525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34" charset="-128"/>
                    <a:cs typeface="Arial" pitchFamily="34" charset="0"/>
                  </a:rPr>
                  <a:t>Britney Spears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-6118" y="6137430"/>
            <a:ext cx="9197938" cy="720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437880" y="5481592"/>
            <a:ext cx="87391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There is no such thing as</a:t>
            </a:r>
            <a:r>
              <a:rPr kumimoji="0" lang="en-GB" sz="3600" b="1" i="1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‘a typical scientist!’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6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56" y="4019649"/>
            <a:ext cx="21018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981" y="439837"/>
            <a:ext cx="258921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18" y="3887887"/>
            <a:ext cx="23510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8" y="4149824"/>
            <a:ext cx="267652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/>
          <a:stretch>
            <a:fillRect/>
          </a:stretch>
        </p:blipFill>
        <p:spPr bwMode="auto">
          <a:xfrm>
            <a:off x="34718" y="240170"/>
            <a:ext cx="4262438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93" y="836712"/>
            <a:ext cx="27527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U-Turn Arrow 11"/>
          <p:cNvSpPr/>
          <p:nvPr/>
        </p:nvSpPr>
        <p:spPr>
          <a:xfrm rot="5400000">
            <a:off x="4350337" y="-867470"/>
            <a:ext cx="465138" cy="8512175"/>
          </a:xfrm>
          <a:prstGeom prst="uturnArrow">
            <a:avLst>
              <a:gd name="adj1" fmla="val 25000"/>
              <a:gd name="adj2" fmla="val 25000"/>
              <a:gd name="adj3" fmla="val 30608"/>
              <a:gd name="adj4" fmla="val 43750"/>
              <a:gd name="adj5" fmla="val 100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277606" y="577949"/>
            <a:ext cx="1343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b="1" dirty="0"/>
              <a:t>Start</a:t>
            </a:r>
          </a:p>
        </p:txBody>
      </p:sp>
      <p:sp>
        <p:nvSpPr>
          <p:cNvPr id="15" name="TextBox 37"/>
          <p:cNvSpPr txBox="1">
            <a:spLocks noChangeArrowheads="1"/>
          </p:cNvSpPr>
          <p:nvPr/>
        </p:nvSpPr>
        <p:spPr bwMode="auto">
          <a:xfrm>
            <a:off x="322056" y="3673574"/>
            <a:ext cx="1343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GB" altLang="en-US" b="1"/>
              <a:t>Finish?</a:t>
            </a:r>
          </a:p>
        </p:txBody>
      </p:sp>
      <p:sp>
        <p:nvSpPr>
          <p:cNvPr id="16" name="U-Turn Arrow 15"/>
          <p:cNvSpPr/>
          <p:nvPr/>
        </p:nvSpPr>
        <p:spPr>
          <a:xfrm rot="5400000">
            <a:off x="4350338" y="-867470"/>
            <a:ext cx="465138" cy="8512175"/>
          </a:xfrm>
          <a:prstGeom prst="uturnArrow">
            <a:avLst>
              <a:gd name="adj1" fmla="val 25000"/>
              <a:gd name="adj2" fmla="val 25000"/>
              <a:gd name="adj3" fmla="val 30608"/>
              <a:gd name="adj4" fmla="val 43750"/>
              <a:gd name="adj5" fmla="val 10000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51" y="-171400"/>
            <a:ext cx="9289032" cy="6188857"/>
          </a:xfrm>
          <a:prstGeom prst="rect">
            <a:avLst/>
          </a:prstGeom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-136060" y="6096343"/>
            <a:ext cx="220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2009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" name="TextBox 11"/>
          <p:cNvSpPr txBox="1">
            <a:spLocks noChangeArrowheads="1"/>
          </p:cNvSpPr>
          <p:nvPr/>
        </p:nvSpPr>
        <p:spPr bwMode="auto">
          <a:xfrm>
            <a:off x="-316895" y="827012"/>
            <a:ext cx="615071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From physics to engineering….</a:t>
            </a:r>
            <a:endParaRPr lang="en-GB" altLang="en-US" sz="4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 descr="File:University of Exeter new logo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9637"/>
            <a:ext cx="2033563" cy="835667"/>
          </a:xfrm>
          <a:prstGeom prst="rect">
            <a:avLst/>
          </a:prstGeom>
        </p:spPr>
      </p:pic>
      <p:sp>
        <p:nvSpPr>
          <p:cNvPr id="34" name="TextBox 11"/>
          <p:cNvSpPr txBox="1">
            <a:spLocks noChangeArrowheads="1"/>
          </p:cNvSpPr>
          <p:nvPr/>
        </p:nvSpPr>
        <p:spPr bwMode="auto">
          <a:xfrm>
            <a:off x="-172493" y="4221088"/>
            <a:ext cx="22034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Started </a:t>
            </a:r>
            <a:r>
              <a:rPr lang="en-GB" alt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MPhys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1547664" y="6096343"/>
            <a:ext cx="220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2012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 descr="HP Inc.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238" y="5085184"/>
            <a:ext cx="860602" cy="860602"/>
          </a:xfrm>
          <a:prstGeom prst="rect">
            <a:avLst/>
          </a:prstGeom>
        </p:spPr>
      </p:pic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1382847" y="4063497"/>
            <a:ext cx="22034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Year in Industry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/>
        </p:nvSpPr>
        <p:spPr bwMode="auto">
          <a:xfrm>
            <a:off x="3145020" y="6082005"/>
            <a:ext cx="220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2013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 descr="File:Graduation hat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045" y="5112985"/>
            <a:ext cx="1441690" cy="596950"/>
          </a:xfrm>
          <a:prstGeom prst="rect">
            <a:avLst/>
          </a:prstGeom>
        </p:spPr>
      </p:pic>
      <p:sp>
        <p:nvSpPr>
          <p:cNvPr id="41" name="TextBox 11"/>
          <p:cNvSpPr txBox="1">
            <a:spLocks noChangeArrowheads="1"/>
          </p:cNvSpPr>
          <p:nvPr/>
        </p:nvSpPr>
        <p:spPr bwMode="auto">
          <a:xfrm>
            <a:off x="2871210" y="3463332"/>
            <a:ext cx="22034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Graduation and move to Oxford!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UK - University of Oxfor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615" y="4314886"/>
            <a:ext cx="1193521" cy="1432584"/>
          </a:xfrm>
          <a:prstGeom prst="rect">
            <a:avLst/>
          </a:prstGeom>
        </p:spPr>
      </p:pic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5671375" y="6107417"/>
            <a:ext cx="220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2017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4499992" y="2784281"/>
            <a:ext cx="22034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Finish PhD (become a Doctor!)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 descr="File:Flag of Germany.svg - Wikipedi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81" y="3788148"/>
            <a:ext cx="1466396" cy="879837"/>
          </a:xfrm>
          <a:prstGeom prst="rect">
            <a:avLst/>
          </a:prstGeom>
        </p:spPr>
      </p:pic>
      <p:sp>
        <p:nvSpPr>
          <p:cNvPr id="47" name="TextBox 11"/>
          <p:cNvSpPr txBox="1">
            <a:spLocks noChangeArrowheads="1"/>
          </p:cNvSpPr>
          <p:nvPr/>
        </p:nvSpPr>
        <p:spPr bwMode="auto">
          <a:xfrm>
            <a:off x="5752972" y="1184480"/>
            <a:ext cx="22034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Move to Germany for a Humboldt fellowship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8" name="TextBox 11"/>
          <p:cNvSpPr txBox="1">
            <a:spLocks noChangeArrowheads="1"/>
          </p:cNvSpPr>
          <p:nvPr/>
        </p:nvSpPr>
        <p:spPr bwMode="auto">
          <a:xfrm>
            <a:off x="7340360" y="6077740"/>
            <a:ext cx="22034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2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2018</a:t>
            </a:r>
            <a:endParaRPr lang="en-GB" altLang="en-US" sz="32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9" name="TextBox 11"/>
          <p:cNvSpPr txBox="1">
            <a:spLocks noChangeArrowheads="1"/>
          </p:cNvSpPr>
          <p:nvPr/>
        </p:nvSpPr>
        <p:spPr bwMode="auto">
          <a:xfrm>
            <a:off x="6932116" y="19944"/>
            <a:ext cx="22034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Start as an engineering lecturer!</a:t>
            </a:r>
            <a:endParaRPr lang="en-GB" alt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School of Biological Sciences, University of Manchester ...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6"/>
          <a:stretch/>
        </p:blipFill>
        <p:spPr>
          <a:xfrm>
            <a:off x="7307831" y="3095326"/>
            <a:ext cx="1886150" cy="602862"/>
          </a:xfrm>
          <a:prstGeom prst="rect">
            <a:avLst/>
          </a:prstGeom>
        </p:spPr>
      </p:pic>
      <p:pic>
        <p:nvPicPr>
          <p:cNvPr id="19" name="Picture 18" descr="October 16, 2011 – The Chaotic Soul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78" y="1220273"/>
            <a:ext cx="1264609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-59113" y="117090"/>
            <a:ext cx="4680520" cy="66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 flipH="1">
            <a:off x="4477391" y="116632"/>
            <a:ext cx="4680520" cy="6643622"/>
          </a:xfrm>
          <a:prstGeom prst="rect">
            <a:avLst/>
          </a:prstGeom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-794210" y="188640"/>
            <a:ext cx="6150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latin typeface="Arial" panose="020B0604020202020204" pitchFamily="34" charset="0"/>
              </a:rPr>
              <a:t>CV of Failures</a:t>
            </a:r>
            <a:endParaRPr lang="en-GB" altLang="en-US" sz="4000" b="1" dirty="0">
              <a:latin typeface="Arial" panose="020B0604020202020204" pitchFamily="34" charset="0"/>
            </a:endParaRP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3883008" y="205711"/>
            <a:ext cx="61507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 b="1" dirty="0" smtClean="0">
                <a:latin typeface="Arial" panose="020B0604020202020204" pitchFamily="34" charset="0"/>
              </a:rPr>
              <a:t>Jessica Boland</a:t>
            </a:r>
            <a:endParaRPr lang="en-GB" altLang="en-US" sz="4000" b="1" dirty="0">
              <a:latin typeface="Arial" panose="020B0604020202020204" pitchFamily="34" charset="0"/>
            </a:endParaRPr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180236" y="1196752"/>
            <a:ext cx="4189793" cy="5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Ungraded (U) in Advanced Physics at A Level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Applied for undergraduate at Oxford and didn’t get through entrance exam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Didn’t get replies about postdoc positions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Didn’t publish any work on my fellowship proposal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Didn’t make shortlist for job at Imperial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Rejected at final stage for job by ETH Zurich</a:t>
            </a: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4806348" y="1231741"/>
            <a:ext cx="4189793" cy="5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>
                <a:latin typeface="Arial" panose="020B0604020202020204" pitchFamily="34" charset="0"/>
              </a:rPr>
              <a:t>Applied for MRS Bulletin Postdoctoral Prize and was unsuccessful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Rejected from EPSRC Strategic Equipment grant first time round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Applied for OSA Early Career Prize and was unsuccessful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dirty="0" smtClean="0">
                <a:latin typeface="Arial" panose="020B0604020202020204" pitchFamily="34" charset="0"/>
              </a:rPr>
              <a:t>Nominated for Forbes 30 under 30 but did not make final cut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r>
              <a:rPr lang="en-GB" altLang="en-US" sz="2000" b="1" i="1" dirty="0" smtClean="0">
                <a:latin typeface="Arial" panose="020B0604020202020204" pitchFamily="34" charset="0"/>
              </a:rPr>
              <a:t>No husband and children?</a:t>
            </a: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  <a:buNone/>
            </a:pPr>
            <a:endParaRPr lang="en-GB" alt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>
              <a:latin typeface="Arial" panose="020B0604020202020204" pitchFamily="34" charset="0"/>
            </a:endParaRPr>
          </a:p>
          <a:p>
            <a:pPr marL="342900" indent="-342900">
              <a:lnSpc>
                <a:spcPts val="2000"/>
              </a:lnSpc>
              <a:spcBef>
                <a:spcPct val="0"/>
              </a:spcBef>
            </a:pPr>
            <a:endParaRPr lang="en-GB" altLang="en-US" sz="2000" b="1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69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4" y="0"/>
            <a:ext cx="4875372" cy="256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453" y="1916832"/>
            <a:ext cx="4390547" cy="2921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682" y="4119716"/>
            <a:ext cx="4882344" cy="273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86768" y="2975026"/>
            <a:ext cx="4643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Feeling</a:t>
            </a:r>
            <a:r>
              <a:rPr kumimoji="0" lang="en-GB" altLang="en-US" sz="33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like an outsider!</a:t>
            </a:r>
            <a:r>
              <a:rPr kumimoji="0" lang="en-GB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627007" y="566304"/>
            <a:ext cx="4643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Challenges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853337" y="5610531"/>
            <a:ext cx="4183159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Other people’s expectations</a:t>
            </a:r>
          </a:p>
        </p:txBody>
      </p:sp>
    </p:spTree>
    <p:extLst>
      <p:ext uri="{BB962C8B-B14F-4D97-AF65-F5344CB8AC3E}">
        <p14:creationId xmlns:p14="http://schemas.microsoft.com/office/powerpoint/2010/main" val="98762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5" t="-1260" r="16643" b="3123"/>
          <a:stretch>
            <a:fillRect/>
          </a:stretch>
        </p:blipFill>
        <p:spPr bwMode="auto">
          <a:xfrm>
            <a:off x="0" y="3414713"/>
            <a:ext cx="2378075" cy="343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477963" y="2954338"/>
            <a:ext cx="3035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4513263" y="6119813"/>
            <a:ext cx="4997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8" name="ju5LcdvXamU"/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49"/>
          <a:stretch>
            <a:fillRect/>
          </a:stretch>
        </p:blipFill>
        <p:spPr bwMode="auto">
          <a:xfrm>
            <a:off x="4264025" y="3414713"/>
            <a:ext cx="5149850" cy="34432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5" r="13867" b="1907"/>
          <a:stretch>
            <a:fillRect/>
          </a:stretch>
        </p:blipFill>
        <p:spPr bwMode="auto">
          <a:xfrm>
            <a:off x="2314575" y="3414713"/>
            <a:ext cx="3187700" cy="34385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VIDEO0003.mo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3" y="-34925"/>
            <a:ext cx="4432300" cy="34147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2" name="TextBox 17"/>
          <p:cNvSpPr txBox="1">
            <a:spLocks noChangeArrowheads="1"/>
          </p:cNvSpPr>
          <p:nvPr/>
        </p:nvSpPr>
        <p:spPr bwMode="auto">
          <a:xfrm>
            <a:off x="5284788" y="2860675"/>
            <a:ext cx="202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Colour Kindles</a:t>
            </a:r>
          </a:p>
        </p:txBody>
      </p:sp>
      <p:sp>
        <p:nvSpPr>
          <p:cNvPr id="31753" name="TextBox 18"/>
          <p:cNvSpPr txBox="1">
            <a:spLocks noChangeArrowheads="1"/>
          </p:cNvSpPr>
          <p:nvPr/>
        </p:nvSpPr>
        <p:spPr bwMode="auto">
          <a:xfrm>
            <a:off x="68263" y="6402388"/>
            <a:ext cx="258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Invisibility Cloaks</a:t>
            </a:r>
          </a:p>
        </p:txBody>
      </p:sp>
      <p:sp>
        <p:nvSpPr>
          <p:cNvPr id="31754" name="Title 1"/>
          <p:cNvSpPr txBox="1">
            <a:spLocks/>
          </p:cNvSpPr>
          <p:nvPr/>
        </p:nvSpPr>
        <p:spPr bwMode="auto">
          <a:xfrm>
            <a:off x="233363" y="193675"/>
            <a:ext cx="46434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t>But it’s been fun! </a:t>
            </a:r>
          </a:p>
        </p:txBody>
      </p:sp>
      <p:sp>
        <p:nvSpPr>
          <p:cNvPr id="31755" name="TextBox 21"/>
          <p:cNvSpPr txBox="1">
            <a:spLocks noChangeArrowheads="1"/>
          </p:cNvSpPr>
          <p:nvPr/>
        </p:nvSpPr>
        <p:spPr bwMode="auto">
          <a:xfrm>
            <a:off x="301625" y="1366838"/>
            <a:ext cx="44434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Invisibility Cloaks (microwave and heat)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Colour Kindle – reflective displays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New devices for wireless communication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266700" y="904875"/>
            <a:ext cx="4514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22" y="3797014"/>
            <a:ext cx="4594063" cy="3152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57533" y="120971"/>
            <a:ext cx="321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Quantum </a:t>
            </a:r>
            <a:r>
              <a:rPr lang="en-GB" sz="2000" b="1" dirty="0" smtClean="0">
                <a:solidFill>
                  <a:schemeClr val="bg1"/>
                </a:solidFill>
              </a:rPr>
              <a:t>Devices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2971" y="3435314"/>
            <a:ext cx="393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Flexible Sensors for Diagnosis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48485" y="120971"/>
            <a:ext cx="4541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Ultrafast Wireles</a:t>
            </a:r>
            <a:r>
              <a:rPr lang="en-GB" sz="2000" b="1" dirty="0" smtClean="0">
                <a:solidFill>
                  <a:schemeClr val="bg1"/>
                </a:solidFill>
              </a:rPr>
              <a:t>s Communication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12518" y="2895028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7" y="522038"/>
            <a:ext cx="5238501" cy="2816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utoShape 4" descr="Image result for invisibility clo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7" t="30681" r="35732" b="30641"/>
          <a:stretch>
            <a:fillRect/>
          </a:stretch>
        </p:blipFill>
        <p:spPr bwMode="auto">
          <a:xfrm>
            <a:off x="5447919" y="574152"/>
            <a:ext cx="3005944" cy="2763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https://www-thz.physics.ox.ac.uk/images/tocfig4372big.png?keepThis=true&amp;TB_iframe=true&amp;height=250&amp;width=7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94"/>
          <a:stretch>
            <a:fillRect/>
          </a:stretch>
        </p:blipFill>
        <p:spPr bwMode="auto">
          <a:xfrm>
            <a:off x="5447919" y="3635369"/>
            <a:ext cx="2942626" cy="3488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071065" y="3435313"/>
            <a:ext cx="3931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Nanoscale </a:t>
            </a:r>
            <a:r>
              <a:rPr lang="en-GB" sz="2000" b="1" dirty="0" smtClean="0">
                <a:solidFill>
                  <a:schemeClr val="bg1"/>
                </a:solidFill>
              </a:rPr>
              <a:t>Terahertz Devices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2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5204</TotalTime>
  <Words>464</Words>
  <Application>Microsoft Office PowerPoint</Application>
  <PresentationFormat>On-screen Show (4:3)</PresentationFormat>
  <Paragraphs>114</Paragraphs>
  <Slides>12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ＭＳ Ｐゴシック</vt:lpstr>
      <vt:lpstr>Arial</vt:lpstr>
      <vt:lpstr>Calibri</vt:lpstr>
      <vt:lpstr>Office Theme</vt:lpstr>
      <vt:lpstr>1_Office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MZYSSPB2</dc:creator>
  <cp:lastModifiedBy>Jessica Boland</cp:lastModifiedBy>
  <cp:revision>268</cp:revision>
  <dcterms:created xsi:type="dcterms:W3CDTF">2012-06-12T15:56:20Z</dcterms:created>
  <dcterms:modified xsi:type="dcterms:W3CDTF">2019-10-01T06:12:55Z</dcterms:modified>
</cp:coreProperties>
</file>