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9" r:id="rId4"/>
    <p:sldId id="271" r:id="rId5"/>
    <p:sldId id="272" r:id="rId6"/>
    <p:sldId id="276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D49C01-977F-4C06-9015-3493543B8FBE}">
          <p14:sldIdLst>
            <p14:sldId id="256"/>
            <p14:sldId id="257"/>
            <p14:sldId id="269"/>
            <p14:sldId id="271"/>
            <p14:sldId id="272"/>
            <p14:sldId id="276"/>
            <p14:sldId id="274"/>
            <p14:sldId id="275"/>
            <p14:sldId id="277"/>
            <p14:sldId id="278"/>
            <p14:sldId id="279"/>
            <p14:sldId id="280"/>
            <p14:sldId id="281"/>
            <p14:sldId id="283"/>
            <p14:sldId id="282"/>
            <p14:sldId id="284"/>
            <p14:sldId id="285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3101-6B5C-47BB-90EC-FA443932AC61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51E9A-7E13-4852-8830-DEFB1B89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4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D1620E4-3FAA-4772-85DB-0C6796D4BB49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2541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080" cy="41104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E5A6E32-31A3-4D9D-BCF4-F3AF2E14D099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6614FBF-05EF-4CEB-BB96-E089DE178FEA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92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4760" y="8685360"/>
            <a:ext cx="2967480" cy="45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F31EC60-72A4-4A80-A0C1-4AA8BA7D27EE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/>
          <p:nvPr userDrawn="1"/>
        </p:nvSpPr>
        <p:spPr>
          <a:xfrm>
            <a:off x="-1080" y="0"/>
            <a:ext cx="335160" cy="685368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66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1060064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2404048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pic>
        <p:nvPicPr>
          <p:cNvPr id="4" name="Picture 2" descr="http://www.ieee-manchester.org.uk/wp-content/uploads/2019/06/7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"/>
          <a:stretch/>
        </p:blipFill>
        <p:spPr bwMode="auto">
          <a:xfrm>
            <a:off x="273344" y="102754"/>
            <a:ext cx="8835160" cy="9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8532440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1625EA-ED3D-4176-94E1-12E6A101A69C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520000" y="4803840"/>
            <a:ext cx="6396480" cy="1073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Literature Review Made Easy by Using </a:t>
            </a:r>
            <a:r>
              <a:rPr lang="en-GB" sz="14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Technical Publications </a:t>
            </a:r>
            <a:r>
              <a:rPr lang="en-GB" sz="14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Seminar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b</a:t>
            </a:r>
            <a:r>
              <a:rPr lang="en-GB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y James Hill,</a:t>
            </a:r>
          </a:p>
          <a:p>
            <a:pPr algn="r"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</a:t>
            </a:r>
            <a:r>
              <a:rPr lang="en-GB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 </a:t>
            </a:r>
            <a:r>
              <a:rPr lang="en-GB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17</a:t>
            </a:r>
            <a:r>
              <a:rPr lang="en-GB" sz="1400" b="0" strike="noStrike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th</a:t>
            </a:r>
            <a:r>
              <a:rPr lang="en-GB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July 2019,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</a:t>
            </a:r>
            <a:r>
              <a:rPr lang="en-GB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 D45a Sackville Street Building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683640" y="1845000"/>
            <a:ext cx="776808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36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Introduction to </a:t>
            </a:r>
            <a:r>
              <a:rPr lang="en-GB" sz="36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</a:t>
            </a:r>
            <a:endParaRPr lang="en-GB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774126" y="1052640"/>
            <a:ext cx="7595748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CIGRE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936692" y="1556792"/>
            <a:ext cx="8099804" cy="4536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2400" b="1" dirty="0">
                <a:latin typeface="Calibri" panose="020F0502020204030204" pitchFamily="34" charset="0"/>
              </a:rPr>
              <a:t>Purpose</a:t>
            </a:r>
          </a:p>
          <a:p>
            <a:r>
              <a:rPr lang="en-GB" sz="2400" dirty="0">
                <a:latin typeface="Calibri" panose="020F0502020204030204" pitchFamily="34" charset="0"/>
              </a:rPr>
              <a:t>To foster </a:t>
            </a:r>
            <a:r>
              <a:rPr lang="en-GB" sz="2400" b="1" dirty="0">
                <a:latin typeface="Calibri" panose="020F0502020204030204" pitchFamily="34" charset="0"/>
              </a:rPr>
              <a:t>engagement and knowledge sharing </a:t>
            </a:r>
            <a:r>
              <a:rPr lang="en-GB" sz="2400" b="1" dirty="0" smtClean="0">
                <a:latin typeface="Calibri" panose="020F0502020204030204" pitchFamily="34" charset="0"/>
              </a:rPr>
              <a:t>among power </a:t>
            </a:r>
            <a:r>
              <a:rPr lang="en-GB" sz="2400" b="1" dirty="0">
                <a:latin typeface="Calibri" panose="020F0502020204030204" pitchFamily="34" charset="0"/>
              </a:rPr>
              <a:t>system professionals </a:t>
            </a:r>
            <a:r>
              <a:rPr lang="en-GB" sz="2400" dirty="0">
                <a:latin typeface="Calibri" panose="020F0502020204030204" pitchFamily="34" charset="0"/>
              </a:rPr>
              <a:t>globally to enable the sustainable provision of electricity for all.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 </a:t>
            </a:r>
          </a:p>
          <a:p>
            <a:r>
              <a:rPr lang="en-GB" sz="2400" b="1" dirty="0">
                <a:latin typeface="Calibri" panose="020F0502020204030204" pitchFamily="34" charset="0"/>
              </a:rPr>
              <a:t>Mission</a:t>
            </a:r>
          </a:p>
          <a:p>
            <a:r>
              <a:rPr lang="en-GB" sz="2400" dirty="0">
                <a:latin typeface="Calibri" panose="020F0502020204030204" pitchFamily="34" charset="0"/>
              </a:rPr>
              <a:t>To </a:t>
            </a:r>
            <a:r>
              <a:rPr lang="en-GB" sz="2400" b="1" dirty="0">
                <a:latin typeface="Calibri" panose="020F0502020204030204" pitchFamily="34" charset="0"/>
              </a:rPr>
              <a:t>contribute to the betterment of the power system by enhancing the expertise of the people </a:t>
            </a:r>
            <a:r>
              <a:rPr lang="en-GB" sz="2400" dirty="0">
                <a:latin typeface="Calibri" panose="020F0502020204030204" pitchFamily="34" charset="0"/>
              </a:rPr>
              <a:t>within it.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 </a:t>
            </a:r>
          </a:p>
          <a:p>
            <a:r>
              <a:rPr lang="en-GB" sz="2400" b="1" dirty="0">
                <a:latin typeface="Calibri" panose="020F0502020204030204" pitchFamily="34" charset="0"/>
              </a:rPr>
              <a:t>Vision</a:t>
            </a:r>
          </a:p>
          <a:p>
            <a:r>
              <a:rPr lang="en-GB" sz="2400" dirty="0">
                <a:latin typeface="Calibri" panose="020F0502020204030204" pitchFamily="34" charset="0"/>
              </a:rPr>
              <a:t>To be universally recognised as the leading global community for expertise in all aspects of electric power systems.</a:t>
            </a:r>
          </a:p>
        </p:txBody>
      </p:sp>
      <p:sp>
        <p:nvSpPr>
          <p:cNvPr id="4" name="CustomShape 4"/>
          <p:cNvSpPr/>
          <p:nvPr/>
        </p:nvSpPr>
        <p:spPr>
          <a:xfrm>
            <a:off x="2843809" y="6271996"/>
            <a:ext cx="3456383" cy="5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200" dirty="0"/>
              <a:t>https://www.cigre.org/GB/about/introducing-cigre</a:t>
            </a:r>
          </a:p>
        </p:txBody>
      </p:sp>
    </p:spTree>
    <p:extLst>
      <p:ext uri="{BB962C8B-B14F-4D97-AF65-F5344CB8AC3E}">
        <p14:creationId xmlns:p14="http://schemas.microsoft.com/office/powerpoint/2010/main" val="1811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43508" y="1052640"/>
            <a:ext cx="8856984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CIGRE- Where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3131840" y="6271996"/>
            <a:ext cx="3960440" cy="5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https://www.ieee.org/communities/regional-world-map.html 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4" t="13012" r="20952" b="11817"/>
          <a:stretch/>
        </p:blipFill>
        <p:spPr bwMode="auto">
          <a:xfrm>
            <a:off x="1403648" y="1624320"/>
            <a:ext cx="6616286" cy="47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6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15516" y="1052640"/>
            <a:ext cx="8712968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CIGRE- What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3131840" y="6271996"/>
            <a:ext cx="3960440" cy="5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https://www.ieee.org/communities/societies/index.html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29629" r="51170" b="24516"/>
          <a:stretch/>
        </p:blipFill>
        <p:spPr bwMode="auto">
          <a:xfrm>
            <a:off x="1331371" y="1615936"/>
            <a:ext cx="6481259" cy="50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4"/>
          <p:cNvSpPr/>
          <p:nvPr/>
        </p:nvSpPr>
        <p:spPr>
          <a:xfrm>
            <a:off x="1763688" y="6424396"/>
            <a:ext cx="6552728" cy="5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https://www.cigre.org/GB/knowledge-programme/our-16-study-committees-and-domains-of-work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16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-72008" y="1052640"/>
            <a:ext cx="9396536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CIGRE- Provision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539552" y="1725959"/>
            <a:ext cx="8064896" cy="37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Technical Brochures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Excellent summary of ‘current’ research</a:t>
            </a:r>
            <a:endParaRPr lang="en-GB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CIGRE Electra</a:t>
            </a: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‘Green Books’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CIGRE Paris Session</a:t>
            </a: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t="10233" r="3492" b="22117"/>
          <a:stretch/>
        </p:blipFill>
        <p:spPr bwMode="auto">
          <a:xfrm>
            <a:off x="395536" y="1967828"/>
            <a:ext cx="8424936" cy="330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1499" y="5661248"/>
            <a:ext cx="116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e-CIGRE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0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045800" y="1052640"/>
            <a:ext cx="705240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How to Join - IEEE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539552" y="1696328"/>
            <a:ext cx="8064896" cy="497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 the QR Code on your handouts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Start by joining the IEEE as a Student Member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Cost is ~$20 per year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Join today for a $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13.50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half-year fee - Bargain!</a:t>
            </a:r>
            <a:endParaRPr lang="en-GB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Join your chosen society(ies)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Cost is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~$18 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year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 today for a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$9 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half-year fee - Bargain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(above based on PES)</a:t>
            </a: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Done! You can then join relevant affinity groups for free and make use of the benefits! </a:t>
            </a: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925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045800" y="1052640"/>
            <a:ext cx="705240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How to Join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CIGRE-UK NGN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539552" y="1696328"/>
            <a:ext cx="8352928" cy="497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Use the QR Code on your handouts</a:t>
            </a: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Fill out the online form [and send proof of ‘studentship’]</a:t>
            </a: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CIGRE-UK NGN membership is free for all students for 4 years.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14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045800" y="1052640"/>
            <a:ext cx="705240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(A non-exhaustive)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Why to Join - IEEE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539552" y="1696328"/>
            <a:ext cx="8064896" cy="497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Conference fee discounts</a:t>
            </a:r>
          </a:p>
          <a:p>
            <a:pPr marL="673200" lvl="2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(keep your supervisor happy)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Keep up to date with the latest developments and activities in your technical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specialism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Access to publication library and training</a:t>
            </a: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Become part of a global community of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like-minded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people doing similar things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Looks good on CV / applications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Chartership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0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899592" y="1052640"/>
            <a:ext cx="756084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(A non-exhaustive)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Why to Join – CIGRE NGN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>
            <a:off x="539552" y="1628800"/>
            <a:ext cx="8064896" cy="5184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Access to NGN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events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Access to e-CIGRE</a:t>
            </a: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involved in CIGRE activities: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 international Working Groups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 </a:t>
            </a: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NGN Steering Committee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Publish Papers in Working Groups and CIGRE conferences 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Personal Development and route to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Chartership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Understand what CIGRE is – make CIGRE work for you after graduation</a:t>
            </a: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8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83760" y="1017000"/>
            <a:ext cx="8376480" cy="143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3200" b="1" strike="noStrike" cap="small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Thank you for listening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721980" y="1772816"/>
            <a:ext cx="7700040" cy="37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96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3200" dirty="0"/>
              <a:t>¿ 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Any Questions?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9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045800" y="1345152"/>
            <a:ext cx="705240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3200" b="1" strike="noStrike" cap="small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Outline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6" name="Table 4"/>
          <p:cNvGraphicFramePr/>
          <p:nvPr>
            <p:extLst>
              <p:ext uri="{D42A27DB-BD31-4B8C-83A1-F6EECF244321}">
                <p14:modId xmlns:p14="http://schemas.microsoft.com/office/powerpoint/2010/main" val="1647807030"/>
              </p:ext>
            </p:extLst>
          </p:nvPr>
        </p:nvGraphicFramePr>
        <p:xfrm>
          <a:off x="1545660" y="2329008"/>
          <a:ext cx="6052680" cy="2782080"/>
        </p:xfrm>
        <a:graphic>
          <a:graphicData uri="http://schemas.openxmlformats.org/drawingml/2006/table">
            <a:tbl>
              <a:tblPr/>
              <a:tblGrid>
                <a:gridCol w="6052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3040">
                <a:tc>
                  <a:txBody>
                    <a:bodyPr/>
                    <a:lstStyle/>
                    <a:p>
                      <a:pPr marL="171360" indent="-1670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  <a:cs typeface="+mn-cs"/>
                        </a:rPr>
                        <a:t>Who are the </a:t>
                      </a: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  <a:cs typeface="+mn-cs"/>
                        </a:rPr>
                        <a:t>Professional Bodies</a:t>
                      </a: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  <a:cs typeface="+mn-cs"/>
                        </a:rPr>
                        <a:t>?</a:t>
                      </a:r>
                      <a:endParaRPr lang="en-GB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040">
                <a:tc>
                  <a:txBody>
                    <a:bodyPr/>
                    <a:lstStyle/>
                    <a:p>
                      <a:pPr marL="171360" indent="-1670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What are</a:t>
                      </a:r>
                      <a:r>
                        <a:rPr lang="en-GB" sz="2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 the </a:t>
                      </a:r>
                      <a:r>
                        <a:rPr lang="en-GB" sz="2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Professional Bodies</a:t>
                      </a:r>
                      <a:r>
                        <a:rPr lang="en-GB" sz="24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?</a:t>
                      </a:r>
                      <a:endParaRPr lang="en-GB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3040">
                <a:tc>
                  <a:txBody>
                    <a:bodyPr/>
                    <a:lstStyle/>
                    <a:p>
                      <a:pPr marL="171360" indent="-1670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What do </a:t>
                      </a: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Professional Bodies </a:t>
                      </a: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do / provide?</a:t>
                      </a:r>
                    </a:p>
                    <a:p>
                      <a:pPr marL="4320" indent="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(more coming later today)</a:t>
                      </a:r>
                      <a:endParaRPr lang="en-GB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040">
                <a:tc>
                  <a:txBody>
                    <a:bodyPr/>
                    <a:lstStyle/>
                    <a:p>
                      <a:pPr marL="171360" indent="-16704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en-GB" sz="2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How </a:t>
                      </a:r>
                      <a:r>
                        <a:rPr lang="en-GB" sz="2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can you get involved?</a:t>
                      </a:r>
                      <a:endParaRPr lang="en-GB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045800" y="1052640"/>
            <a:ext cx="705240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(some)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939240" y="1624320"/>
            <a:ext cx="7700040" cy="4973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IEEE, CIGRE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Institute of Electrical &amp; Electronics Engineers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dirty="0">
                <a:latin typeface="Calibri" panose="020F0502020204030204" pitchFamily="34" charset="0"/>
              </a:rPr>
              <a:t>International Council on Large Electric </a:t>
            </a:r>
            <a:r>
              <a:rPr lang="en-GB" sz="2800" dirty="0" smtClean="0">
                <a:latin typeface="Calibri" panose="020F0502020204030204" pitchFamily="34" charset="0"/>
              </a:rPr>
              <a:t>Systems</a:t>
            </a:r>
          </a:p>
          <a:p>
            <a:pPr marL="461160" lvl="1">
              <a:buClr>
                <a:srgbClr val="000000"/>
              </a:buClr>
              <a:buSzPct val="45000"/>
            </a:pP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DejaVu Sans"/>
              </a:rPr>
              <a:t>(</a:t>
            </a:r>
            <a:r>
              <a:rPr lang="fr-FR" sz="2400" i="1" dirty="0">
                <a:latin typeface="Calibri" panose="020F0502020204030204" pitchFamily="34" charset="0"/>
              </a:rPr>
              <a:t>Conseil International des Grands Réseaux </a:t>
            </a:r>
            <a:r>
              <a:rPr lang="fr-FR" sz="2400" i="1" dirty="0" smtClean="0">
                <a:latin typeface="Calibri" panose="020F0502020204030204" pitchFamily="34" charset="0"/>
              </a:rPr>
              <a:t>Électriques)</a:t>
            </a:r>
            <a:endParaRPr lang="en-GB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DejaVu Sans"/>
            </a:endParaRP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IET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IMechE, InstMC, IChemE, CMI, IMarEST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…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ANSI, 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ASTM, </a:t>
            </a:r>
            <a:r>
              <a:rPr lang="en-GB" sz="32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bsi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IEC…</a:t>
            </a: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7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775260" y="1052640"/>
            <a:ext cx="759348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IEEE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939240" y="1941016"/>
            <a:ext cx="7700040" cy="37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IEEE </a:t>
            </a:r>
            <a:r>
              <a:rPr lang="en-GB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Mission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396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“…</a:t>
            </a:r>
            <a:r>
              <a:rPr lang="en-GB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en-GB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foster technological innovation and excellence for the benefit of </a:t>
            </a:r>
            <a:r>
              <a:rPr lang="en-GB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humanity</a:t>
            </a:r>
            <a:r>
              <a:rPr lang="en-GB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8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97768" y="1052640"/>
            <a:ext cx="8748465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IEEE - Where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15790" r="39271" b="53997"/>
          <a:stretch/>
        </p:blipFill>
        <p:spPr bwMode="auto">
          <a:xfrm>
            <a:off x="1979712" y="1628800"/>
            <a:ext cx="5400600" cy="24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4"/>
          <p:cNvSpPr/>
          <p:nvPr/>
        </p:nvSpPr>
        <p:spPr>
          <a:xfrm>
            <a:off x="3131840" y="6271996"/>
            <a:ext cx="3960440" cy="5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https://www.ieee.org/communities/regional-world-map.html 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 t="50706" r="39271" b="26229"/>
          <a:stretch/>
        </p:blipFill>
        <p:spPr bwMode="auto">
          <a:xfrm>
            <a:off x="1979712" y="4105275"/>
            <a:ext cx="5400600" cy="18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22108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422,460 members, according to 2018 annual report,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509795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123,508 student members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7" t="41713" r="52163" b="44160"/>
          <a:stretch/>
        </p:blipFill>
        <p:spPr bwMode="auto">
          <a:xfrm>
            <a:off x="2861138" y="3440317"/>
            <a:ext cx="6113493" cy="25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4"/>
          <p:cNvSpPr/>
          <p:nvPr/>
        </p:nvSpPr>
        <p:spPr>
          <a:xfrm>
            <a:off x="3131840" y="6286539"/>
            <a:ext cx="3960440" cy="5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https://www.ieee.org/communities/societies/index.html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8" t="13012" r="9603" b="28607"/>
          <a:stretch/>
        </p:blipFill>
        <p:spPr bwMode="auto">
          <a:xfrm>
            <a:off x="1353840" y="764704"/>
            <a:ext cx="6436321" cy="600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907704" y="4235631"/>
            <a:ext cx="1728192" cy="360040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5148064" y="2475689"/>
            <a:ext cx="1728192" cy="28803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475656" y="2763721"/>
            <a:ext cx="432048" cy="247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3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395536" y="1052640"/>
            <a:ext cx="8352928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IEEE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19672" y="2348880"/>
            <a:ext cx="3600400" cy="37444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923928" y="2348880"/>
            <a:ext cx="3600400" cy="3744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397370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Region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78904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Technical Society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067780"/>
            <a:ext cx="12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3044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79512" y="1052640"/>
            <a:ext cx="9073008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Who are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Professional Bodies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– Focu</a:t>
            </a:r>
            <a:r>
              <a:rPr lang="en-GB" sz="2800" b="1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 on IEEE - Provision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2822" r="71191" b="64585"/>
          <a:stretch/>
        </p:blipFill>
        <p:spPr bwMode="auto">
          <a:xfrm>
            <a:off x="475725" y="1732384"/>
            <a:ext cx="415108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stomShape 4"/>
          <p:cNvSpPr/>
          <p:nvPr/>
        </p:nvSpPr>
        <p:spPr>
          <a:xfrm>
            <a:off x="5004048" y="1724992"/>
            <a:ext cx="4139952" cy="37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1,962 IEEE Conferences in 2018 (1,966)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57,628 journal articles published in 2018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6,496 Standards</a:t>
            </a: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323529" y="6371388"/>
            <a:ext cx="8820472" cy="5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GB" sz="1200" dirty="0"/>
              <a:t>https://www.ieee.org/content/dam/ieee-org/ieee/web/org/corporate-communications/annual-report/2018-ieee-annual-report-final.pdf</a:t>
            </a:r>
          </a:p>
        </p:txBody>
      </p:sp>
    </p:spTree>
    <p:extLst>
      <p:ext uri="{BB962C8B-B14F-4D97-AF65-F5344CB8AC3E}">
        <p14:creationId xmlns:p14="http://schemas.microsoft.com/office/powerpoint/2010/main" val="19124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045800" y="1052640"/>
            <a:ext cx="7052400" cy="57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“For 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the Benefit of Humanity</a:t>
            </a:r>
            <a:r>
              <a:rPr lang="en-GB" sz="2800" b="1" strike="noStrike" cap="small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…”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939240" y="1941016"/>
            <a:ext cx="7700040" cy="37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Affinity groups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 to join</a:t>
            </a:r>
          </a:p>
          <a:p>
            <a:pPr marL="39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GB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Look out for: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Women in Engineering (WiE)</a:t>
            </a:r>
          </a:p>
          <a:p>
            <a:pPr marL="673200" lvl="1" indent="-2120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Young Professionals (YP)</a:t>
            </a:r>
          </a:p>
        </p:txBody>
      </p:sp>
    </p:spTree>
    <p:extLst>
      <p:ext uri="{BB962C8B-B14F-4D97-AF65-F5344CB8AC3E}">
        <p14:creationId xmlns:p14="http://schemas.microsoft.com/office/powerpoint/2010/main" val="32019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580</Words>
  <Application>Microsoft Office PowerPoint</Application>
  <PresentationFormat>On-screen Show (4:3)</PresentationFormat>
  <Paragraphs>137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mfbxptd2</dc:creator>
  <cp:lastModifiedBy>James Hill</cp:lastModifiedBy>
  <cp:revision>132</cp:revision>
  <dcterms:created xsi:type="dcterms:W3CDTF">2017-09-01T14:07:59Z</dcterms:created>
  <dcterms:modified xsi:type="dcterms:W3CDTF">2019-07-17T12:23:24Z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University of Manchester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